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9" r:id="rId11"/>
    <p:sldId id="274" r:id="rId12"/>
    <p:sldId id="275" r:id="rId13"/>
    <p:sldId id="266" r:id="rId14"/>
    <p:sldId id="267" r:id="rId15"/>
    <p:sldId id="268" r:id="rId16"/>
    <p:sldId id="276" r:id="rId17"/>
    <p:sldId id="270" r:id="rId18"/>
    <p:sldId id="272" r:id="rId19"/>
    <p:sldId id="273" r:id="rId20"/>
    <p:sldId id="279" r:id="rId21"/>
    <p:sldId id="280" r:id="rId22"/>
    <p:sldId id="28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C5320-507D-447F-A087-F4DBEF8D9B0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1FB42-9A30-44B2-9CBC-C65664D566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729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1FB42-9A30-44B2-9CBC-C65664D5663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974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1FB42-9A30-44B2-9CBC-C65664D5663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36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1FB42-9A30-44B2-9CBC-C65664D5663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77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402E4-07AE-4C15-A379-9299B5392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FAEE2A7-9279-4EFF-B2FA-57252B1FA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1B51CD-D655-49E0-9FD6-6B31BA4D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743EC5-6B25-4B4E-9F37-9018986A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1CA3EC-8E20-40D1-9127-5742DCF90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1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CD696-84F7-42C8-A0DF-02058E0B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DDD5F1-3E39-4E53-9C00-CF2235294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0B239-A761-4FE9-98B8-DC7A7FF9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C92BFE-2CE2-4860-B8FC-D79B4E96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8BF98D-7F73-477D-93A5-CE75E72F1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36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C5F3487-A410-42DD-A11D-B24DADE8B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8F51BA-829B-433A-8C8D-39C7DE2DD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C72832-3589-4949-8C9E-BB9BD9F1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39980-A823-48C1-9671-D9C72F05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4636B3-6937-4B75-8629-8AD416C6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46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AD3D2-5A39-489D-B206-C44038494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30AD73-8936-437A-A597-7D0EEBD25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3D2CDC-4A8E-45A6-83C2-A0426B2F5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E4B279-CCB4-4559-A7BB-7092FBC4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60DF8A-7F24-4F4F-838E-9E860D50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22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F0E934-F81B-4739-BE75-C317E4A48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0BAF0D-D694-454A-9961-8D3F85D29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A0EA58-8E09-4B53-B58B-D50882248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F7D96F-06C3-4EF8-AB1F-EB25FB28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E89A04-E5B1-41D3-81DC-FDE4B2F05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3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140AC6-B030-4AC1-9425-0EEA0BAD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051BAE-77F7-4A0C-828A-778CED14C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67512C-64EF-41C7-80D6-22BB1FBE4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794DB8-52A7-45F4-A391-442A8B00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A09C45-9A77-42B4-83CC-3A66949B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32F877-3400-432D-A029-02D7A2C4A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93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34F8ED-C09B-4044-A885-0E9204D8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4993D7-9E6C-4C9F-94F6-31B73A0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5BC94B-FFA8-4C78-AFAD-03A8B2338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623720-D179-4181-973A-16FF1FDCC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E0C23FB-954F-439A-BC0B-556A548EE5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FD6ACE-57DE-4ADB-AC70-EB82BB427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8FA32AA-0B00-4DB2-8E20-DAE33B54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96CFDA-3663-471C-B354-F9CB0A6D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57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727752-7124-4045-9075-906BB1A2D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517343-774C-4761-B47B-CE1C0FDA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ECEAFB-55D1-4DB3-B4AE-4824662F9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17F007-79C0-4D40-BC90-6DEFEADE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89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FD392D-3C0E-4A4F-B116-197FC60DD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737BB1-66DF-42AD-813A-0395581CB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53B910-135E-4938-8291-7146314F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30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43871-68CF-44D1-AA10-2BE83B5EC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8326-CE61-4461-848F-F89BC1BD9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A78088-2009-402A-99B2-4029FAF67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E6C1D1-E167-4E1D-93DE-874B4D24B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F17F1E-2725-498D-9527-3C5FEB254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66C715-4541-417F-A620-ECE7867F6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89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0D67B-5736-4FA9-8C71-0C3AA757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A44A467-8314-4F5E-9A1B-1C7DA2CE9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E128D3-FBE3-4095-91ED-1E514B4B9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69AA22-6A23-4F6A-8C65-3165F2B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8B1B06-4CB7-4FB4-A956-D1701C48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D723C8-C0CA-47D6-8567-6D52EA97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03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F9EA86-9212-4B2B-81F3-73E068C1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4D80B9-3257-43EF-951A-490E6078F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BAE1A-91E2-4B5F-9241-E25D6F7E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C2F30-DAD3-4683-8DDE-95804B0D5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06FBFF-D9FB-4874-956B-E2F934F3C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9B61B-8049-4A4F-A5F6-269CDCB47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263E4-492D-4B79-ACF9-D0F153B5D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76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eserveandresilience.com/progra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29A473-EFFC-4E18-869C-1E4AB785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97" y="1114205"/>
            <a:ext cx="10498806" cy="33258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63676C8-9FC9-4BFC-AC92-0AA200265CA8}"/>
              </a:ext>
            </a:extLst>
          </p:cNvPr>
          <p:cNvSpPr txBox="1"/>
          <p:nvPr/>
        </p:nvSpPr>
        <p:spPr>
          <a:xfrm>
            <a:off x="1605502" y="4948569"/>
            <a:ext cx="89809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The three year, NIA supported Collaboratory on Research Definitions will provide a platform for the exchange of ideas on definitions for the concepts of Reserve and Resilience and related concepts.</a:t>
            </a:r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4DE529A-D8C8-440D-8F08-75512FD44D96}"/>
              </a:ext>
            </a:extLst>
          </p:cNvPr>
          <p:cNvSpPr txBox="1"/>
          <p:nvPr/>
        </p:nvSpPr>
        <p:spPr>
          <a:xfrm>
            <a:off x="3405434" y="6195777"/>
            <a:ext cx="4088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hlinkClick r:id="rId4"/>
              </a:rPr>
              <a:t>Program 2021 | Reserve and Resilience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492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99A9D55-5B44-4DF6-BAB1-182A8985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33" y="0"/>
            <a:ext cx="9747315" cy="34804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8000AF4-A7CE-492D-A2A1-CF536C248A71}"/>
              </a:ext>
            </a:extLst>
          </p:cNvPr>
          <p:cNvSpPr txBox="1"/>
          <p:nvPr/>
        </p:nvSpPr>
        <p:spPr>
          <a:xfrm>
            <a:off x="1555423" y="4091233"/>
            <a:ext cx="906858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Aim1: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Test hypothesis that </a:t>
            </a:r>
            <a:r>
              <a:rPr lang="en-US" altLang="zh-CN" sz="20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educational training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buffer against age-related cognitive decline in mice</a:t>
            </a:r>
          </a:p>
          <a:p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Aim2: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Test the hypothesis that there is a </a:t>
            </a:r>
            <a:r>
              <a:rPr lang="en-US" altLang="zh-CN" sz="20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specific neural signature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of cognitive reserve in ArcCreER</a:t>
            </a:r>
            <a:r>
              <a:rPr lang="en-US" altLang="zh-CN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x EYFP mice </a:t>
            </a:r>
          </a:p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310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058F1FB-34FF-4605-AAD8-442AB7522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360000" cy="5264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8EE5A8-B104-4846-83B2-2DD10925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000" y="1593000"/>
            <a:ext cx="9360000" cy="52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1BA0E3-6243-4CB4-87C3-CA2D6A882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00000" cy="405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EDBED5D-7ABB-437D-93EF-C233E044B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841" y="552634"/>
            <a:ext cx="7200000" cy="405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D5581B-91A0-48BD-ADB6-C93E4953E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12" y="3063000"/>
            <a:ext cx="7200000" cy="3795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9B16DD5-4AD3-4B20-9660-D6A2AB2C4148}"/>
              </a:ext>
            </a:extLst>
          </p:cNvPr>
          <p:cNvGrpSpPr/>
          <p:nvPr/>
        </p:nvGrpSpPr>
        <p:grpSpPr>
          <a:xfrm>
            <a:off x="5504472" y="4412235"/>
            <a:ext cx="6687528" cy="2280911"/>
            <a:chOff x="5504472" y="4412235"/>
            <a:chExt cx="6687528" cy="2280911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2F8D2C5A-462B-4D82-8748-7D9AA0A35D64}"/>
                </a:ext>
              </a:extLst>
            </p:cNvPr>
            <p:cNvGrpSpPr/>
            <p:nvPr/>
          </p:nvGrpSpPr>
          <p:grpSpPr>
            <a:xfrm>
              <a:off x="5504472" y="4960500"/>
              <a:ext cx="1704512" cy="488272"/>
              <a:chOff x="9099612" y="4909351"/>
              <a:chExt cx="1704512" cy="488272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BAC1D81-6515-4826-AD0B-648434CFB22C}"/>
                  </a:ext>
                </a:extLst>
              </p:cNvPr>
              <p:cNvSpPr txBox="1"/>
              <p:nvPr/>
            </p:nvSpPr>
            <p:spPr>
              <a:xfrm>
                <a:off x="9099612" y="4909351"/>
                <a:ext cx="15624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延迟奖励能力 </a:t>
                </a:r>
              </a:p>
            </p:txBody>
          </p:sp>
          <p:cxnSp>
            <p:nvCxnSpPr>
              <p:cNvPr id="9" name="直接箭头连接符 8">
                <a:extLst>
                  <a:ext uri="{FF2B5EF4-FFF2-40B4-BE49-F238E27FC236}">
                    <a16:creationId xmlns:a16="http://schemas.microsoft.com/office/drawing/2014/main" id="{C693E88B-E646-400D-87B2-EE37C56FAA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4124" y="4909351"/>
                <a:ext cx="0" cy="4882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48DAE25-8DB7-4845-B01C-F049449707BE}"/>
                </a:ext>
              </a:extLst>
            </p:cNvPr>
            <p:cNvSpPr txBox="1"/>
            <p:nvPr/>
          </p:nvSpPr>
          <p:spPr>
            <a:xfrm>
              <a:off x="9351145" y="4412235"/>
              <a:ext cx="2840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Cell senescent markers</a:t>
              </a:r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F9181D8-42B6-4C3B-9568-1F878B64E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00117" y="4960500"/>
              <a:ext cx="3283571" cy="1732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393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A779BEA-A679-49E3-B46F-FB91CB32F7E9}"/>
              </a:ext>
            </a:extLst>
          </p:cNvPr>
          <p:cNvGrpSpPr/>
          <p:nvPr/>
        </p:nvGrpSpPr>
        <p:grpSpPr>
          <a:xfrm>
            <a:off x="690513" y="304808"/>
            <a:ext cx="11213183" cy="707886"/>
            <a:chOff x="690513" y="559332"/>
            <a:chExt cx="11213183" cy="707886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2CA7F48-AE2D-40F9-BBA1-2671A4EAAEC1}"/>
                </a:ext>
              </a:extLst>
            </p:cNvPr>
            <p:cNvSpPr txBox="1"/>
            <p:nvPr/>
          </p:nvSpPr>
          <p:spPr>
            <a:xfrm>
              <a:off x="690513" y="559332"/>
              <a:ext cx="75013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sz="2000" b="1" i="0">
                  <a:effectLst/>
                  <a:latin typeface="Roboto" panose="02000000000000000000" pitchFamily="2" charset="0"/>
                </a:rPr>
                <a:t>Cross-sectional and Longitudinal Relations between Educational Attainment and Brain Aging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979FCC5-394C-4811-A5DC-2D27998B2C27}"/>
                </a:ext>
              </a:extLst>
            </p:cNvPr>
            <p:cNvSpPr txBox="1"/>
            <p:nvPr/>
          </p:nvSpPr>
          <p:spPr>
            <a:xfrm>
              <a:off x="8191892" y="559332"/>
              <a:ext cx="37118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Lars Nyberg, PhD, Umea University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F5C5C41-239F-4368-B4EE-4B913C5F1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94" y="1418069"/>
            <a:ext cx="7560000" cy="42525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D20855F-4DF3-4013-ADBB-C4B8D698062E}"/>
              </a:ext>
            </a:extLst>
          </p:cNvPr>
          <p:cNvSpPr txBox="1"/>
          <p:nvPr/>
        </p:nvSpPr>
        <p:spPr>
          <a:xfrm>
            <a:off x="0" y="2539014"/>
            <a:ext cx="2130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4422 observations</a:t>
            </a:r>
          </a:p>
          <a:p>
            <a:endParaRPr lang="en-US" altLang="zh-CN"/>
          </a:p>
          <a:p>
            <a:r>
              <a:rPr lang="en-US" altLang="zh-CN"/>
              <a:t>2000 individuals</a:t>
            </a:r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A613B99-98FA-4305-8E95-943BFBE1BEC1}"/>
              </a:ext>
            </a:extLst>
          </p:cNvPr>
          <p:cNvSpPr txBox="1"/>
          <p:nvPr/>
        </p:nvSpPr>
        <p:spPr>
          <a:xfrm>
            <a:off x="0" y="4100897"/>
            <a:ext cx="231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Cortical volume</a:t>
            </a:r>
          </a:p>
          <a:p>
            <a:endParaRPr lang="en-US" altLang="zh-CN"/>
          </a:p>
          <a:p>
            <a:r>
              <a:rPr lang="en-US" altLang="zh-CN"/>
              <a:t>Hippocampal volume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68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EBE5351-E8E6-4B33-9199-09ABB3C41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75" y="1445594"/>
            <a:ext cx="7560000" cy="42525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A5F8CEE-20A5-4047-A63D-A32141448544}"/>
              </a:ext>
            </a:extLst>
          </p:cNvPr>
          <p:cNvGrpSpPr/>
          <p:nvPr/>
        </p:nvGrpSpPr>
        <p:grpSpPr>
          <a:xfrm>
            <a:off x="690513" y="304808"/>
            <a:ext cx="11213183" cy="707886"/>
            <a:chOff x="690513" y="559332"/>
            <a:chExt cx="11213183" cy="70788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3A27569-ABBF-427F-BC94-4ED707F5511D}"/>
                </a:ext>
              </a:extLst>
            </p:cNvPr>
            <p:cNvSpPr txBox="1"/>
            <p:nvPr/>
          </p:nvSpPr>
          <p:spPr>
            <a:xfrm>
              <a:off x="690513" y="559332"/>
              <a:ext cx="75013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sz="2000" b="1" i="0">
                  <a:effectLst/>
                  <a:latin typeface="Roboto" panose="02000000000000000000" pitchFamily="2" charset="0"/>
                </a:rPr>
                <a:t>Cross-sectional and Longitudinal Relations between Educational Attainment and Brain Aging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8E414EC-51E4-4A16-9877-E3C91814E2B7}"/>
                </a:ext>
              </a:extLst>
            </p:cNvPr>
            <p:cNvSpPr txBox="1"/>
            <p:nvPr/>
          </p:nvSpPr>
          <p:spPr>
            <a:xfrm>
              <a:off x="8191892" y="559332"/>
              <a:ext cx="37118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Lars Nyberg, PhD, Umea University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62CD486-CFEA-49A0-8744-6751DB34ABD4}"/>
              </a:ext>
            </a:extLst>
          </p:cNvPr>
          <p:cNvSpPr txBox="1"/>
          <p:nvPr/>
        </p:nvSpPr>
        <p:spPr>
          <a:xfrm>
            <a:off x="2113175" y="5934670"/>
            <a:ext cx="8673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Education relates to level of cognition and brain structure, not relate to the change</a:t>
            </a:r>
          </a:p>
          <a:p>
            <a:endParaRPr lang="en-US" altLang="zh-CN"/>
          </a:p>
          <a:p>
            <a:r>
              <a:rPr lang="en-US" altLang="zh-CN"/>
              <a:t>Support a link to brain reserve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677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ACD701D-26B6-47AD-82B3-AAF83984D736}"/>
              </a:ext>
            </a:extLst>
          </p:cNvPr>
          <p:cNvSpPr txBox="1"/>
          <p:nvPr/>
        </p:nvSpPr>
        <p:spPr>
          <a:xfrm>
            <a:off x="3047215" y="2831192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zh-CN" b="0" i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7528AF2-0DC9-4E6C-9644-667F6554C421}"/>
              </a:ext>
            </a:extLst>
          </p:cNvPr>
          <p:cNvGrpSpPr/>
          <p:nvPr/>
        </p:nvGrpSpPr>
        <p:grpSpPr>
          <a:xfrm>
            <a:off x="690513" y="304808"/>
            <a:ext cx="11213183" cy="707886"/>
            <a:chOff x="690513" y="559332"/>
            <a:chExt cx="11213183" cy="707886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CA37D8D-F602-4414-8B4E-AC9F798697A7}"/>
                </a:ext>
              </a:extLst>
            </p:cNvPr>
            <p:cNvSpPr txBox="1"/>
            <p:nvPr/>
          </p:nvSpPr>
          <p:spPr>
            <a:xfrm>
              <a:off x="690513" y="559332"/>
              <a:ext cx="75013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sz="2000" b="1" i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Developing a </a:t>
              </a:r>
              <a:r>
                <a:rPr lang="en-US" altLang="zh-CN" sz="2000" b="1" i="0">
                  <a:effectLst/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Biological Marker </a:t>
              </a:r>
              <a:r>
                <a:rPr lang="en-US" altLang="zh-CN" sz="2000" b="1" i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of Cognitive Reserve with Deep Learning from Multimodal Structural MRI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47F7E6B-FF29-4126-ACCA-1F3EDA5D873D}"/>
                </a:ext>
              </a:extLst>
            </p:cNvPr>
            <p:cNvSpPr txBox="1"/>
            <p:nvPr/>
          </p:nvSpPr>
          <p:spPr>
            <a:xfrm>
              <a:off x="8191892" y="559332"/>
              <a:ext cx="371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Anna Marseglia, PhD, Karolinska Institute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8F78ED0-AAAA-42B5-B403-38988B065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453" y="1706250"/>
            <a:ext cx="7560000" cy="4252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0F3AD2-9993-4C90-990B-AF26F999A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13" y="1798376"/>
            <a:ext cx="3402060" cy="206563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D420220-7F15-4B63-B85B-A00F93E9C017}"/>
              </a:ext>
            </a:extLst>
          </p:cNvPr>
          <p:cNvSpPr txBox="1"/>
          <p:nvPr/>
        </p:nvSpPr>
        <p:spPr>
          <a:xfrm>
            <a:off x="122547" y="4201329"/>
            <a:ext cx="4986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Association between PBA-CA and cognitive change over 5 years</a:t>
            </a:r>
          </a:p>
          <a:p>
            <a:endParaRPr lang="en-US" altLang="zh-CN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Effect-modification analysis</a:t>
            </a:r>
          </a:p>
          <a:p>
            <a:endParaRPr lang="en-US" altLang="zh-CN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Positive and negative factors associated with PBA-CA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89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62765D6-1485-4810-A9D4-FA1F199CD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" t="1174" r="2572" b="912"/>
          <a:stretch/>
        </p:blipFill>
        <p:spPr>
          <a:xfrm>
            <a:off x="1056000" y="1180730"/>
            <a:ext cx="10080000" cy="426257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EA65E20-8BFA-40A1-A7B1-303EB6938FB7}"/>
              </a:ext>
            </a:extLst>
          </p:cNvPr>
          <p:cNvGrpSpPr/>
          <p:nvPr/>
        </p:nvGrpSpPr>
        <p:grpSpPr>
          <a:xfrm>
            <a:off x="690513" y="304808"/>
            <a:ext cx="11213183" cy="646331"/>
            <a:chOff x="690513" y="559332"/>
            <a:chExt cx="11213183" cy="646331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E264572-316A-40FA-A6AB-28A9C0F7439A}"/>
                </a:ext>
              </a:extLst>
            </p:cNvPr>
            <p:cNvSpPr txBox="1"/>
            <p:nvPr/>
          </p:nvSpPr>
          <p:spPr>
            <a:xfrm>
              <a:off x="690513" y="559332"/>
              <a:ext cx="75013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sz="2000" b="1" i="0">
                  <a:effectLst/>
                  <a:latin typeface="Roboto" panose="02000000000000000000" pitchFamily="2" charset="0"/>
                </a:rPr>
                <a:t>Cognitive Resilience and Alzheimer Pathology in Normal Aging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80401AC-FE8F-4304-BD3E-D1557462FF13}"/>
                </a:ext>
              </a:extLst>
            </p:cNvPr>
            <p:cNvSpPr txBox="1"/>
            <p:nvPr/>
          </p:nvSpPr>
          <p:spPr>
            <a:xfrm>
              <a:off x="8191892" y="559332"/>
              <a:ext cx="371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William Jagust, MD, University of California, Berkeley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392E0540-A0F4-4B3B-BB64-E08841F77E84}"/>
              </a:ext>
            </a:extLst>
          </p:cNvPr>
          <p:cNvSpPr txBox="1"/>
          <p:nvPr/>
        </p:nvSpPr>
        <p:spPr>
          <a:xfrm>
            <a:off x="1438183" y="5919116"/>
            <a:ext cx="318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Dopamine Synthesis Capacity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47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557E048-03FC-4156-9B88-EA56990FEB45}"/>
              </a:ext>
            </a:extLst>
          </p:cNvPr>
          <p:cNvGrpSpPr/>
          <p:nvPr/>
        </p:nvGrpSpPr>
        <p:grpSpPr>
          <a:xfrm>
            <a:off x="690513" y="304808"/>
            <a:ext cx="11213183" cy="646331"/>
            <a:chOff x="690513" y="559332"/>
            <a:chExt cx="11213183" cy="646331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9A9C365-8C4C-4956-BAD4-E62D45CC36DC}"/>
                </a:ext>
              </a:extLst>
            </p:cNvPr>
            <p:cNvSpPr txBox="1"/>
            <p:nvPr/>
          </p:nvSpPr>
          <p:spPr>
            <a:xfrm>
              <a:off x="690513" y="559332"/>
              <a:ext cx="75013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sz="2000" b="1" i="0">
                  <a:effectLst/>
                  <a:latin typeface="Roboto" panose="02000000000000000000" pitchFamily="2" charset="0"/>
                </a:rPr>
                <a:t>Cognitive Resilience and Alzheimer Pathology in Normal Aging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C791A48-D23E-4426-97C8-D38CEE8F5373}"/>
                </a:ext>
              </a:extLst>
            </p:cNvPr>
            <p:cNvSpPr txBox="1"/>
            <p:nvPr/>
          </p:nvSpPr>
          <p:spPr>
            <a:xfrm>
              <a:off x="8191892" y="559332"/>
              <a:ext cx="371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William Jagust, MD, University of California, Berkeley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C469D07-970A-4892-AA37-531BEBD1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04" y="1066888"/>
            <a:ext cx="7101161" cy="39764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748AD87-8FA2-4814-97CF-0EA5256C6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800" y="2362171"/>
            <a:ext cx="7856211" cy="43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4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4E8DCC8-F6BF-4B36-98EF-D3EF4C0B1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40" y="1721171"/>
            <a:ext cx="4659410" cy="37746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6C1AAAB-92A2-4B55-ADA4-ABEBEF3E1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730" y="1635298"/>
            <a:ext cx="6865259" cy="386052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1253B39-E0FB-4749-88AC-98EBEC768954}"/>
              </a:ext>
            </a:extLst>
          </p:cNvPr>
          <p:cNvGrpSpPr/>
          <p:nvPr/>
        </p:nvGrpSpPr>
        <p:grpSpPr>
          <a:xfrm>
            <a:off x="690513" y="304808"/>
            <a:ext cx="11213183" cy="707886"/>
            <a:chOff x="690513" y="559332"/>
            <a:chExt cx="11213183" cy="707886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0EE4549-F551-46F9-A0FA-F085DEF37F24}"/>
                </a:ext>
              </a:extLst>
            </p:cNvPr>
            <p:cNvSpPr txBox="1"/>
            <p:nvPr/>
          </p:nvSpPr>
          <p:spPr>
            <a:xfrm>
              <a:off x="690513" y="559332"/>
              <a:ext cx="75013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sz="2000" b="1" i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Integration of the Framework from other Perspectives: Neuropathology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41E1329-C37E-4EB5-92EA-0754E770FA01}"/>
                </a:ext>
              </a:extLst>
            </p:cNvPr>
            <p:cNvSpPr txBox="1"/>
            <p:nvPr/>
          </p:nvSpPr>
          <p:spPr>
            <a:xfrm>
              <a:off x="8191892" y="559332"/>
              <a:ext cx="371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Thomas Montine, MD, Stanford University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D2DAA62A-6184-4C75-BF93-6735A773B74F}"/>
              </a:ext>
            </a:extLst>
          </p:cNvPr>
          <p:cNvSpPr txBox="1"/>
          <p:nvPr/>
        </p:nvSpPr>
        <p:spPr>
          <a:xfrm>
            <a:off x="1329179" y="5816338"/>
            <a:ext cx="227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F590F82-F1D3-4F71-8AA9-E940B7156C87}"/>
              </a:ext>
            </a:extLst>
          </p:cNvPr>
          <p:cNvSpPr txBox="1"/>
          <p:nvPr/>
        </p:nvSpPr>
        <p:spPr>
          <a:xfrm>
            <a:off x="6581181" y="5816338"/>
            <a:ext cx="420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Neuropathology mapping of Framework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20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5809417-9E6E-4C17-98BD-F3562A9CAD3D}"/>
              </a:ext>
            </a:extLst>
          </p:cNvPr>
          <p:cNvGrpSpPr/>
          <p:nvPr/>
        </p:nvGrpSpPr>
        <p:grpSpPr>
          <a:xfrm>
            <a:off x="690513" y="361370"/>
            <a:ext cx="11213183" cy="707886"/>
            <a:chOff x="690513" y="559332"/>
            <a:chExt cx="11213183" cy="70788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AC8C31B-39EF-4619-A307-49B025CB1100}"/>
                </a:ext>
              </a:extLst>
            </p:cNvPr>
            <p:cNvSpPr txBox="1"/>
            <p:nvPr/>
          </p:nvSpPr>
          <p:spPr>
            <a:xfrm>
              <a:off x="690513" y="559332"/>
              <a:ext cx="75013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sz="2000" b="1" i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Framework in the Context of Resistance and Resilience Used in AD Biomarker Research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7C12AFFB-2C57-4077-B57A-E706C53D8B23}"/>
                </a:ext>
              </a:extLst>
            </p:cNvPr>
            <p:cNvSpPr txBox="1"/>
            <p:nvPr/>
          </p:nvSpPr>
          <p:spPr>
            <a:xfrm>
              <a:off x="8191892" y="559332"/>
              <a:ext cx="37118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Prashanthi Vemuri, PhD, Mayo Clinic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A92C21D-4A3E-48C4-9D04-52005E2A7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94" y="1574903"/>
            <a:ext cx="7860128" cy="46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45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393D9E2-202E-44AD-9E22-A4FBEA895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85" y="1640441"/>
            <a:ext cx="9360000" cy="424563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27EE758-95D8-49DB-B4BF-08557789A6A4}"/>
              </a:ext>
            </a:extLst>
          </p:cNvPr>
          <p:cNvGrpSpPr/>
          <p:nvPr/>
        </p:nvGrpSpPr>
        <p:grpSpPr>
          <a:xfrm>
            <a:off x="5614980" y="0"/>
            <a:ext cx="6577020" cy="2163503"/>
            <a:chOff x="5614980" y="0"/>
            <a:chExt cx="6577020" cy="216350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6C3A484-E41D-457D-9A70-C30B001D9D33}"/>
                </a:ext>
              </a:extLst>
            </p:cNvPr>
            <p:cNvSpPr txBox="1"/>
            <p:nvPr/>
          </p:nvSpPr>
          <p:spPr>
            <a:xfrm>
              <a:off x="5614980" y="656818"/>
              <a:ext cx="42491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Yaakov Stern, PhD, Columbia University</a:t>
              </a:r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870AC34-0470-476C-9726-A1559438A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8095" y="0"/>
              <a:ext cx="2223905" cy="2163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255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6BF63A-9C59-4183-8AE7-A8296BE1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8" y="1382587"/>
            <a:ext cx="6754987" cy="379272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587D030-5134-46ED-9B4B-FECC06870260}"/>
              </a:ext>
            </a:extLst>
          </p:cNvPr>
          <p:cNvGrpSpPr/>
          <p:nvPr/>
        </p:nvGrpSpPr>
        <p:grpSpPr>
          <a:xfrm>
            <a:off x="690513" y="361370"/>
            <a:ext cx="11213183" cy="646331"/>
            <a:chOff x="690513" y="559332"/>
            <a:chExt cx="11213183" cy="646331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D908F40-7C31-4E21-9085-D9EF84962DD0}"/>
                </a:ext>
              </a:extLst>
            </p:cNvPr>
            <p:cNvSpPr txBox="1"/>
            <p:nvPr/>
          </p:nvSpPr>
          <p:spPr>
            <a:xfrm>
              <a:off x="690513" y="559332"/>
              <a:ext cx="75013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sz="2000" b="1" i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 of the Framework in Genetics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4ED5A0F-462C-4305-BAB6-EA47237650F5}"/>
                </a:ext>
              </a:extLst>
            </p:cNvPr>
            <p:cNvSpPr txBox="1"/>
            <p:nvPr/>
          </p:nvSpPr>
          <p:spPr>
            <a:xfrm>
              <a:off x="8191892" y="559332"/>
              <a:ext cx="371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Timothy Hohman, PhD, Vanderbilt University Medical Center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BC30C444-DACB-4ACF-BCB3-012075587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096" y="2695180"/>
            <a:ext cx="6753600" cy="380145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980797E-266A-4018-B6CE-BBD6F721E8EF}"/>
              </a:ext>
            </a:extLst>
          </p:cNvPr>
          <p:cNvSpPr txBox="1"/>
          <p:nvPr/>
        </p:nvSpPr>
        <p:spPr>
          <a:xfrm>
            <a:off x="537328" y="5651307"/>
            <a:ext cx="3032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胆汁酸代谢</a:t>
            </a:r>
            <a:r>
              <a:rPr lang="zh-CN" altLang="en-US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zh-CN" altLang="en-US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磷脂转运过程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1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5518F3-5D9B-4893-A4D8-A0B02F446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63" y="221835"/>
            <a:ext cx="8047417" cy="8306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A6B2FD-786C-4EFF-8C35-FF304E152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63" y="1052487"/>
            <a:ext cx="6322979" cy="35466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6AF75EF-9BEA-491F-BD68-FE45BD53D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022" y="1052487"/>
            <a:ext cx="6555833" cy="36910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DFCA04-7E57-445F-8E23-AF12BE866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18" r="7499" b="10022"/>
          <a:stretch/>
        </p:blipFill>
        <p:spPr>
          <a:xfrm>
            <a:off x="2301413" y="4019327"/>
            <a:ext cx="7014885" cy="28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6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E66F57B-71B3-4C75-9F6C-7DC4757C733E}"/>
              </a:ext>
            </a:extLst>
          </p:cNvPr>
          <p:cNvSpPr txBox="1"/>
          <p:nvPr/>
        </p:nvSpPr>
        <p:spPr>
          <a:xfrm>
            <a:off x="3056641" y="2376755"/>
            <a:ext cx="6078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Listening</a:t>
            </a:r>
            <a:endParaRPr lang="zh-CN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436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E33DE3-42AF-4389-A12A-E52E36593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3" y="1306181"/>
            <a:ext cx="9360000" cy="424563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43DF5E95-F659-4F9E-A418-BE1C59AF2E38}"/>
              </a:ext>
            </a:extLst>
          </p:cNvPr>
          <p:cNvGrpSpPr/>
          <p:nvPr/>
        </p:nvGrpSpPr>
        <p:grpSpPr>
          <a:xfrm>
            <a:off x="5614980" y="0"/>
            <a:ext cx="6577020" cy="2163503"/>
            <a:chOff x="5614980" y="0"/>
            <a:chExt cx="6577020" cy="216350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4F01A59-DE4A-473F-BB5F-7DACC244DDD4}"/>
                </a:ext>
              </a:extLst>
            </p:cNvPr>
            <p:cNvSpPr txBox="1"/>
            <p:nvPr/>
          </p:nvSpPr>
          <p:spPr>
            <a:xfrm>
              <a:off x="5614980" y="656818"/>
              <a:ext cx="42491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Yaakov Stern, PhD, Columbia University</a:t>
              </a:r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33DF6A0-0B60-4D0E-A3B3-B5039E129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8095" y="0"/>
              <a:ext cx="2223905" cy="2163503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480ABEF4-5F5E-4AFA-9B38-00048FA9DF8E}"/>
              </a:ext>
            </a:extLst>
          </p:cNvPr>
          <p:cNvSpPr txBox="1"/>
          <p:nvPr/>
        </p:nvSpPr>
        <p:spPr>
          <a:xfrm>
            <a:off x="117323" y="5569017"/>
            <a:ext cx="1100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大脑实际的认知表现</a:t>
            </a:r>
            <a:r>
              <a:rPr lang="zh-CN" altLang="en-US"/>
              <a:t>比期待更好的一种能力，在伴随着</a:t>
            </a:r>
            <a:r>
              <a:rPr lang="en-US" altLang="zh-CN"/>
              <a:t>life-course</a:t>
            </a:r>
            <a:r>
              <a:rPr lang="zh-CN" altLang="en-US"/>
              <a:t>的大脑改变，或外伤，疾病的暴露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C6D1CF-E7D0-48ED-AC98-9CAB2F825DA8}"/>
              </a:ext>
            </a:extLst>
          </p:cNvPr>
          <p:cNvSpPr/>
          <p:nvPr/>
        </p:nvSpPr>
        <p:spPr>
          <a:xfrm>
            <a:off x="207390" y="1216058"/>
            <a:ext cx="2875175" cy="4313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84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B9BE30-2958-447B-A790-115D6F5D6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19" y="1385918"/>
            <a:ext cx="9360000" cy="424563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21E7DDD8-A95C-4788-ADFF-04A1D7E5642C}"/>
              </a:ext>
            </a:extLst>
          </p:cNvPr>
          <p:cNvGrpSpPr/>
          <p:nvPr/>
        </p:nvGrpSpPr>
        <p:grpSpPr>
          <a:xfrm>
            <a:off x="5614980" y="0"/>
            <a:ext cx="6577020" cy="2163503"/>
            <a:chOff x="5614980" y="0"/>
            <a:chExt cx="6577020" cy="216350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467CB1C-19C0-4187-AE04-E05770B77B7B}"/>
                </a:ext>
              </a:extLst>
            </p:cNvPr>
            <p:cNvSpPr txBox="1"/>
            <p:nvPr/>
          </p:nvSpPr>
          <p:spPr>
            <a:xfrm>
              <a:off x="5614980" y="656818"/>
              <a:ext cx="42491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Yaakov Stern, PhD, Columbia University</a:t>
              </a:r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6AC82E8-4381-4F38-9413-A421732EB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8095" y="0"/>
              <a:ext cx="2223905" cy="2163503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4B82EB1-3BF8-4AFA-A107-B3C062ABDE62}"/>
              </a:ext>
            </a:extLst>
          </p:cNvPr>
          <p:cNvSpPr txBox="1"/>
          <p:nvPr/>
        </p:nvSpPr>
        <p:spPr>
          <a:xfrm>
            <a:off x="575034" y="5739517"/>
            <a:ext cx="6325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Moderate the relationship between 1 and 2</a:t>
            </a:r>
            <a:endParaRPr lang="zh-CN" altLang="en-US" sz="2400" b="1"/>
          </a:p>
        </p:txBody>
      </p:sp>
    </p:spTree>
    <p:extLst>
      <p:ext uri="{BB962C8B-B14F-4D97-AF65-F5344CB8AC3E}">
        <p14:creationId xmlns:p14="http://schemas.microsoft.com/office/powerpoint/2010/main" val="274412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1E33980-E78F-42DE-9ADA-7B0D7E1C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6" y="1621588"/>
            <a:ext cx="9360000" cy="424563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B584731-1FFD-4ABF-88DC-92020AE473B8}"/>
              </a:ext>
            </a:extLst>
          </p:cNvPr>
          <p:cNvGrpSpPr/>
          <p:nvPr/>
        </p:nvGrpSpPr>
        <p:grpSpPr>
          <a:xfrm>
            <a:off x="5614980" y="0"/>
            <a:ext cx="6577020" cy="2163503"/>
            <a:chOff x="5614980" y="0"/>
            <a:chExt cx="6577020" cy="216350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5E714A1-1599-4846-AD21-5914CEFE69CE}"/>
                </a:ext>
              </a:extLst>
            </p:cNvPr>
            <p:cNvSpPr txBox="1"/>
            <p:nvPr/>
          </p:nvSpPr>
          <p:spPr>
            <a:xfrm>
              <a:off x="5614980" y="656818"/>
              <a:ext cx="42491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Yaakov Stern, PhD, Columbia University</a:t>
              </a:r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70D9B70-25D7-4CD1-A54C-C02D1D839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8095" y="0"/>
              <a:ext cx="2223905" cy="2163503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CD31439B-260F-48EF-8D28-B54B34B0A063}"/>
              </a:ext>
            </a:extLst>
          </p:cNvPr>
          <p:cNvSpPr/>
          <p:nvPr/>
        </p:nvSpPr>
        <p:spPr>
          <a:xfrm>
            <a:off x="207390" y="1706251"/>
            <a:ext cx="2875175" cy="3016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AF87030-F9B4-41E8-A34B-D91016424DE6}"/>
              </a:ext>
            </a:extLst>
          </p:cNvPr>
          <p:cNvSpPr txBox="1"/>
          <p:nvPr/>
        </p:nvSpPr>
        <p:spPr>
          <a:xfrm>
            <a:off x="636309" y="5405561"/>
            <a:ext cx="4892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BR</a:t>
            </a:r>
            <a:r>
              <a:rPr lang="zh-CN" altLang="en-US"/>
              <a:t>的某些影响因素也和</a:t>
            </a:r>
            <a:r>
              <a:rPr lang="en-US" altLang="zh-CN"/>
              <a:t>CR</a:t>
            </a:r>
            <a:r>
              <a:rPr lang="zh-CN" altLang="en-US"/>
              <a:t>紧密相关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但是</a:t>
            </a:r>
            <a:r>
              <a:rPr lang="en-US" altLang="zh-CN"/>
              <a:t>BR</a:t>
            </a:r>
            <a:r>
              <a:rPr lang="zh-CN" altLang="en-US"/>
              <a:t>只是涉及到脑结构和功能的完整性</a:t>
            </a:r>
          </a:p>
        </p:txBody>
      </p:sp>
    </p:spTree>
    <p:extLst>
      <p:ext uri="{BB962C8B-B14F-4D97-AF65-F5344CB8AC3E}">
        <p14:creationId xmlns:p14="http://schemas.microsoft.com/office/powerpoint/2010/main" val="238774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252879-6D03-4303-9BC8-ABFB0D692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675"/>
            <a:ext cx="9360000" cy="424563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9FB3D624-5E3D-437C-8D8A-F9865561CCF4}"/>
              </a:ext>
            </a:extLst>
          </p:cNvPr>
          <p:cNvGrpSpPr/>
          <p:nvPr/>
        </p:nvGrpSpPr>
        <p:grpSpPr>
          <a:xfrm>
            <a:off x="5614980" y="0"/>
            <a:ext cx="6577020" cy="2163503"/>
            <a:chOff x="5614980" y="0"/>
            <a:chExt cx="6577020" cy="216350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93CCE6E-A36B-4856-81F7-230E06FCDF06}"/>
                </a:ext>
              </a:extLst>
            </p:cNvPr>
            <p:cNvSpPr txBox="1"/>
            <p:nvPr/>
          </p:nvSpPr>
          <p:spPr>
            <a:xfrm>
              <a:off x="5614980" y="656818"/>
              <a:ext cx="42491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Yaakov Stern, PhD, Columbia University</a:t>
              </a:r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B7EECF-3D79-43C2-806A-AE026D6D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8095" y="0"/>
              <a:ext cx="2223905" cy="2163503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5D2AAE8-EA97-4BF8-B80A-122FFAEEE13D}"/>
              </a:ext>
            </a:extLst>
          </p:cNvPr>
          <p:cNvSpPr txBox="1"/>
          <p:nvPr/>
        </p:nvSpPr>
        <p:spPr>
          <a:xfrm>
            <a:off x="1008668" y="5580668"/>
            <a:ext cx="356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“</a:t>
            </a:r>
            <a:r>
              <a:rPr lang="en-US" altLang="zh-CN" sz="2400"/>
              <a:t>Neurobiological status</a:t>
            </a:r>
            <a:r>
              <a:rPr lang="zh-CN" altLang="en-US" sz="240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7779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F2D089-5BCB-457F-AE12-FB1CBF7D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3" y="1306181"/>
            <a:ext cx="9360000" cy="424563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1F34A5F-B2D7-40CB-8850-594661FE1926}"/>
              </a:ext>
            </a:extLst>
          </p:cNvPr>
          <p:cNvGrpSpPr/>
          <p:nvPr/>
        </p:nvGrpSpPr>
        <p:grpSpPr>
          <a:xfrm>
            <a:off x="5614980" y="0"/>
            <a:ext cx="6577020" cy="2163503"/>
            <a:chOff x="5614980" y="0"/>
            <a:chExt cx="6577020" cy="216350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EFBCF06-F5ED-46F9-AA6F-431BAA9E5CF9}"/>
                </a:ext>
              </a:extLst>
            </p:cNvPr>
            <p:cNvSpPr txBox="1"/>
            <p:nvPr/>
          </p:nvSpPr>
          <p:spPr>
            <a:xfrm>
              <a:off x="5614980" y="656818"/>
              <a:ext cx="42491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altLang="zh-CN" b="0" i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Yaakov Stern, PhD, Columbia University</a:t>
              </a:r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1EC2979-B208-4EEE-B1F2-470DC57A8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8095" y="0"/>
              <a:ext cx="2223905" cy="2163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3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089E37-C901-4548-AB4D-E31B527AF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43"/>
          <a:stretch/>
        </p:blipFill>
        <p:spPr>
          <a:xfrm>
            <a:off x="-8046" y="104312"/>
            <a:ext cx="12208091" cy="66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8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2FA082-BB47-4332-864B-557261357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7" y="361684"/>
            <a:ext cx="10920406" cy="61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6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389</Words>
  <Application>Microsoft Office PowerPoint</Application>
  <PresentationFormat>宽屏</PresentationFormat>
  <Paragraphs>58</Paragraphs>
  <Slides>22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等线</vt:lpstr>
      <vt:lpstr>等线 Light</vt:lpstr>
      <vt:lpstr>Arial</vt:lpstr>
      <vt:lpstr>Open Sans</vt:lpstr>
      <vt:lpstr>Roboto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jiang chenyang</dc:creator>
  <cp:lastModifiedBy>jiang chenyang</cp:lastModifiedBy>
  <cp:revision>18</cp:revision>
  <dcterms:created xsi:type="dcterms:W3CDTF">2022-01-06T02:53:40Z</dcterms:created>
  <dcterms:modified xsi:type="dcterms:W3CDTF">2022-01-08T13:24:37Z</dcterms:modified>
</cp:coreProperties>
</file>